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04" r:id="rId1"/>
    <p:sldMasterId id="2147484319" r:id="rId2"/>
  </p:sldMasterIdLst>
  <p:notesMasterIdLst>
    <p:notesMasterId r:id="rId18"/>
  </p:notesMasterIdLst>
  <p:handoutMasterIdLst>
    <p:handoutMasterId r:id="rId19"/>
  </p:handoutMasterIdLst>
  <p:sldIdLst>
    <p:sldId id="357" r:id="rId3"/>
    <p:sldId id="336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4365"/>
    <a:srgbClr val="FFFFFF"/>
    <a:srgbClr val="D9D7D3"/>
    <a:srgbClr val="D6D6D6"/>
    <a:srgbClr val="CFCDC9"/>
    <a:srgbClr val="E7E7E5"/>
    <a:srgbClr val="BA0C2F"/>
    <a:srgbClr val="635C5B"/>
    <a:srgbClr val="6C6463"/>
    <a:srgbClr val="65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4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4A558B-E4E9-A94A-B9C1-029E46A76AB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14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jp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87713323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384504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14986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91071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342461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73193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833880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118467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80003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597569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185203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- Full Red">
    <p:bg>
      <p:bgPr>
        <a:solidFill>
          <a:srgbClr val="BA0C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1" name="Picture 14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36" y="519976"/>
            <a:ext cx="1936336" cy="5760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19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61192"/>
            <a:ext cx="1447800" cy="493568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01188"/>
            <a:ext cx="1981200" cy="41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74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782284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act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1" name="Picture 14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364" y="5696092"/>
            <a:ext cx="1828800" cy="544012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14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621" y="5715000"/>
            <a:ext cx="1484842" cy="506196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791714"/>
            <a:ext cx="2057400" cy="42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705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1" y="152397"/>
            <a:ext cx="8839199" cy="6597335"/>
          </a:xfrm>
          <a:prstGeom prst="rect">
            <a:avLst/>
          </a:prstGeom>
          <a:solidFill>
            <a:srgbClr val="CFCDC9"/>
          </a:solidFill>
        </p:spPr>
      </p:pic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0C00456-721A-A94C-800A-D5E7EE91C160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381000" y="2057400"/>
            <a:ext cx="5638800" cy="16002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  <p:txBody>
          <a:bodyPr anchor="b" anchorCtr="0"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chemeClr val="bg1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pic>
        <p:nvPicPr>
          <p:cNvPr id="15" name="Picture 14" descr="USAID_Logo_White_v0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490800"/>
            <a:ext cx="1936336" cy="5760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16" name="Pictur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081" y="453128"/>
            <a:ext cx="1499616" cy="511233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460059"/>
            <a:ext cx="2394251" cy="49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77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26732333"/>
      </p:ext>
    </p:extLst>
  </p:cSld>
  <p:clrMapOvr>
    <a:masterClrMapping/>
  </p:clrMapOvr>
  <p:hf hdr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367860"/>
      </p:ext>
    </p:extLst>
  </p:cSld>
  <p:clrMapOvr>
    <a:masterClrMapping/>
  </p:clrMapOvr>
  <p:hf hdr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505024"/>
      </p:ext>
    </p:extLst>
  </p:cSld>
  <p:clrMapOvr>
    <a:masterClrMapping/>
  </p:clrMapOvr>
  <p:hf hdr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014462"/>
      </p:ext>
    </p:extLst>
  </p:cSld>
  <p:clrMapOvr>
    <a:masterClrMapping/>
  </p:clrMapOvr>
  <p:hf hdr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395722"/>
      </p:ext>
    </p:extLst>
  </p:cSld>
  <p:clrMapOvr>
    <a:masterClrMapping/>
  </p:clrMapOvr>
  <p:hf hdr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320433"/>
      </p:ext>
    </p:extLst>
  </p:cSld>
  <p:clrMapOvr>
    <a:masterClrMapping/>
  </p:clrMapOvr>
  <p:hf hdr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285335"/>
      </p:ext>
    </p:extLst>
  </p:cSld>
  <p:clrMapOvr>
    <a:masterClrMapping/>
  </p:clrMapOvr>
  <p:hf hdr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54956"/>
      </p:ext>
    </p:extLst>
  </p:cSld>
  <p:clrMapOvr>
    <a:masterClrMapping/>
  </p:clrMapOvr>
  <p:hf hdr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524796"/>
      </p:ext>
    </p:extLst>
  </p:cSld>
  <p:clrMapOvr>
    <a:masterClrMapping/>
  </p:clrMapOvr>
  <p:hf hdr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914878"/>
      </p:ext>
    </p:extLst>
  </p:cSld>
  <p:clrMapOvr>
    <a:masterClrMapping/>
  </p:clrMapOvr>
  <p:hf hdr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942336"/>
      </p:ext>
    </p:extLst>
  </p:cSld>
  <p:clrMapOvr>
    <a:masterClrMapping/>
  </p:clrMapOvr>
  <p:hf hdr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- Full Red">
    <p:bg>
      <p:bgPr>
        <a:solidFill>
          <a:srgbClr val="BA0C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1" name="Picture 14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36" y="519976"/>
            <a:ext cx="1936336" cy="5760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19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61192"/>
            <a:ext cx="1447800" cy="493568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01188"/>
            <a:ext cx="1981200" cy="41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6223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-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USAID_Logo_White_v0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3400" y="490538"/>
            <a:ext cx="1936750" cy="576262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7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6288" y="452438"/>
            <a:ext cx="1500187" cy="511175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8" name="Picture 2" descr="C:\Users\User\Dropbox\ЦОТ-2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88938"/>
            <a:ext cx="13081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381000" y="2057400"/>
            <a:ext cx="5638800" cy="16002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chemeClr val="bg1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3"/>
          </p:nvPr>
        </p:nvSpPr>
        <p:spPr>
          <a:xfrm>
            <a:off x="152400" y="6521450"/>
            <a:ext cx="2133600" cy="184150"/>
          </a:xfrm>
        </p:spPr>
        <p:txBody>
          <a:bodyPr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>
              <a:defRPr/>
            </a:pPr>
            <a:fld id="{1C79CE77-938C-4491-926C-A88270E3B24D}" type="datetime1">
              <a:rPr lang="en-US"/>
              <a:pPr>
                <a:defRPr/>
              </a:pPr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3124200" y="6521450"/>
            <a:ext cx="2895600" cy="184150"/>
          </a:xfrm>
        </p:spPr>
        <p:txBody>
          <a:bodyPr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>
              <a:defRPr/>
            </a:pPr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6858000" y="6521450"/>
            <a:ext cx="2133600" cy="184150"/>
          </a:xfrm>
        </p:spPr>
        <p:txBody>
          <a:bodyPr anchor="ctr">
            <a:spAutoFit/>
          </a:bodyPr>
          <a:lstStyle>
            <a:lvl1pPr>
              <a:defRPr sz="60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defRPr>
            </a:lvl1pPr>
          </a:lstStyle>
          <a:p>
            <a:fld id="{2CB1B07D-47A1-4F7E-812A-E18A3B17C10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41145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780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  <p:sldLayoutId id="2147484316" r:id="rId12"/>
    <p:sldLayoutId id="2147484317" r:id="rId13"/>
    <p:sldLayoutId id="2147484318" r:id="rId14"/>
    <p:sldLayoutId id="2147483698" r:id="rId15"/>
    <p:sldLayoutId id="2147483709" r:id="rId16"/>
    <p:sldLayoutId id="2147483711" r:id="rId17"/>
    <p:sldLayoutId id="2147483712" r:id="rId18"/>
    <p:sldLayoutId id="2147483714" r:id="rId19"/>
    <p:sldLayoutId id="2147483722" r:id="rId20"/>
    <p:sldLayoutId id="2147483723" r:id="rId21"/>
    <p:sldLayoutId id="2147483724" r:id="rId22"/>
    <p:sldLayoutId id="2147483725" r:id="rId23"/>
    <p:sldLayoutId id="2147483726" r:id="rId24"/>
    <p:sldLayoutId id="2147483730" r:id="rId25"/>
    <p:sldLayoutId id="2147483716" r:id="rId26"/>
    <p:sldLayoutId id="2147483718" r:id="rId27"/>
    <p:sldLayoutId id="2147483686" r:id="rId28"/>
    <p:sldLayoutId id="2147483720" r:id="rId29"/>
    <p:sldLayoutId id="2147483699" r:id="rId30"/>
    <p:sldLayoutId id="2147483694" r:id="rId31"/>
    <p:sldLayoutId id="2147483731" r:id="rId32"/>
    <p:sldLayoutId id="2147483732" r:id="rId33"/>
    <p:sldLayoutId id="2147483733" r:id="rId34"/>
    <p:sldLayoutId id="2147483734" r:id="rId35"/>
    <p:sldLayoutId id="2147483735" r:id="rId36"/>
    <p:sldLayoutId id="2147483736" r:id="rId37"/>
    <p:sldLayoutId id="2147483737" r:id="rId38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59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  <p:sldLayoutId id="2147484321" r:id="rId2"/>
    <p:sldLayoutId id="2147484322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28" r:id="rId9"/>
    <p:sldLayoutId id="2147484329" r:id="rId10"/>
    <p:sldLayoutId id="2147484330" r:id="rId11"/>
    <p:sldLayoutId id="2147484331" r:id="rId12"/>
    <p:sldLayoutId id="2147484334" r:id="rId13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1"/>
          <p:cNvSpPr>
            <a:spLocks noGrp="1"/>
          </p:cNvSpPr>
          <p:nvPr>
            <p:ph type="dt" sz="quarter" idx="13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5AFD0B0-4023-41B5-8BB4-85CE121F1DF5}" type="datetime1">
              <a:rPr lang="en-US" altLang="ru-RU" sz="600" smtClean="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11/27/2019</a:t>
            </a:fld>
            <a:endParaRPr lang="en-US" altLang="ru-RU" sz="600" smtClean="0">
              <a:solidFill>
                <a:srgbClr val="FFFFFF"/>
              </a:solidFill>
              <a:latin typeface="Gill Sans MT" pitchFamily="34" charset="0"/>
              <a:cs typeface="Gill Sans MT" pitchFamily="34" charset="0"/>
            </a:endParaRPr>
          </a:p>
        </p:txBody>
      </p:sp>
      <p:sp>
        <p:nvSpPr>
          <p:cNvPr id="5123" name="Footer Placeholder 2"/>
          <p:cNvSpPr>
            <a:spLocks noGrp="1"/>
          </p:cNvSpPr>
          <p:nvPr>
            <p:ph type="ftr" sz="quarter" idx="1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600" smtClean="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rPr>
              <a:t>FOOTER GOES HERE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A9586FC-ED02-489E-82D6-6B08CEA607B5}" type="slidenum">
              <a:rPr lang="en-US" altLang="ru-RU" sz="600">
                <a:solidFill>
                  <a:srgbClr val="FFFFFF"/>
                </a:solidFill>
                <a:latin typeface="Gill Sans MT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en-US" altLang="ru-RU" sz="600">
              <a:solidFill>
                <a:srgbClr val="FFFFFF"/>
              </a:solidFill>
              <a:latin typeface="Gill Sans MT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862263"/>
            <a:ext cx="7772400" cy="16002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УКРЕПЛЕНИЕ ПОТЕНЦИАЛА И УСТОЙЧИВОСТИ ОСГО ПИЛОТНЫХ ГОСУДАРСТВЕННЫХ ОРГАНОВ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57200" y="5334000"/>
            <a:ext cx="8229600" cy="1187450"/>
          </a:xfrm>
        </p:spPr>
        <p:txBody>
          <a:bodyPr>
            <a:normAutofit lnSpcReduction="10000"/>
          </a:bodyPr>
          <a:lstStyle/>
          <a:p>
            <a:pPr algn="just"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общественных технологий реализует данный проект при поддержке Программы по совместному управлению, финансируемой Агентством США по международному развитию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(USAID)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осуществляемой Ист-Вест Менеджмент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Институтом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ru-RU" sz="2000" dirty="0" smtClean="0"/>
          </a:p>
        </p:txBody>
      </p:sp>
      <p:sp>
        <p:nvSpPr>
          <p:cNvPr id="5127" name="Text Placeholder 6"/>
          <p:cNvSpPr>
            <a:spLocks noGrp="1"/>
          </p:cNvSpPr>
          <p:nvPr>
            <p:ph type="body" sz="quarter" idx="12"/>
          </p:nvPr>
        </p:nvSpPr>
        <p:spPr>
          <a:xfrm rot="16200000">
            <a:off x="7527925" y="1431925"/>
            <a:ext cx="2743200" cy="184150"/>
          </a:xfrm>
        </p:spPr>
        <p:txBody>
          <a:bodyPr/>
          <a:lstStyle/>
          <a:p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267009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43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0C00456-721A-A94C-800A-D5E7EE91C160}" type="datetime1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FOOTER GOES HERE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2782948-4DBE-204D-AB9E-B65E067054A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203032" y="4936958"/>
            <a:ext cx="4305300" cy="14478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Центр общественных технологий реализует данный проект при поддержке Программы по совместному управлению, финансируемой Агентством США по международному развитию </a:t>
            </a: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</a:rPr>
              <a:t>(USAID)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и осуществляемой Ист-Вест Менеджмент Институтом.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704" y="493295"/>
            <a:ext cx="2093495" cy="573505"/>
          </a:xfrm>
          <a:prstGeom prst="rect">
            <a:avLst/>
          </a:prstGeom>
          <a:solidFill>
            <a:srgbClr val="F34365"/>
          </a:solidFill>
        </p:spPr>
      </p:pic>
      <p:sp>
        <p:nvSpPr>
          <p:cNvPr id="7" name="Прямоугольник 6"/>
          <p:cNvSpPr/>
          <p:nvPr/>
        </p:nvSpPr>
        <p:spPr>
          <a:xfrm>
            <a:off x="1056790" y="2910413"/>
            <a:ext cx="73693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</a:rPr>
              <a:t>Системное мышление</a:t>
            </a:r>
          </a:p>
        </p:txBody>
      </p:sp>
    </p:spTree>
    <p:extLst>
      <p:ext uri="{BB962C8B-B14F-4D97-AF65-F5344CB8AC3E}">
        <p14:creationId xmlns:p14="http://schemas.microsoft.com/office/powerpoint/2010/main" val="32573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5735638" y="357188"/>
            <a:ext cx="3408362" cy="6072187"/>
          </a:xfrm>
        </p:spPr>
        <p:txBody>
          <a:bodyPr>
            <a:normAutofit/>
          </a:bodyPr>
          <a:lstStyle/>
          <a:p>
            <a:r>
              <a:rPr lang="ru-RU" dirty="0" smtClean="0"/>
              <a:t>Любому аналитику в зависимости от реализуемых целей и задач работы приходится использовать самые различные методики. Наиболее часто применяются методики структурирования классификации, формализации, систематизации, моделирования, системного анализа и верификации.</a:t>
            </a:r>
            <a:endParaRPr lang="ru-RU" dirty="0"/>
          </a:p>
        </p:txBody>
      </p:sp>
      <p:pic>
        <p:nvPicPr>
          <p:cNvPr id="15362" name="Picture 2" descr="https://cdn.news-front.info/uploads/2018/10/Myslit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714908" cy="60722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347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533400"/>
            <a:ext cx="7429528" cy="2133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 аналитике ключевую роль играет принцип системности, который является общенаучным, философским принципом. Категория «система» является общенаучной, философской в силу действия ряда причин: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959" y="3048000"/>
            <a:ext cx="7543801" cy="2821094"/>
          </a:xfrm>
        </p:spPr>
        <p:txBody>
          <a:bodyPr>
            <a:normAutofit/>
          </a:bodyPr>
          <a:lstStyle/>
          <a:p>
            <a:r>
              <a:rPr lang="ru-RU" dirty="0" smtClean="0"/>
              <a:t>а) в окружающем нас мире реально существуют явления – системы, то есть явления, достигшие системного качества;</a:t>
            </a:r>
          </a:p>
          <a:p>
            <a:r>
              <a:rPr lang="ru-RU" dirty="0" smtClean="0"/>
              <a:t>б) в каждом, даже бессистемном явлении обязательно есть элементы-системы;</a:t>
            </a:r>
          </a:p>
          <a:p>
            <a:r>
              <a:rPr lang="ru-RU" dirty="0" smtClean="0"/>
              <a:t>в) каждое явление по своей природе стремится достичь системного состояния, имеет тенденцию стать системой, но далеко не все феномены действительности достигают системного состояния.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695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t2.depositphotos.com/1384048/12364/v/950/depositphotos_123645072-stock-illustration-head-and-brain-gears-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714596"/>
            <a:ext cx="3428992" cy="41434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242902"/>
            <a:ext cx="68580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Системное мышление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828800"/>
            <a:ext cx="6096000" cy="441655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— это подход, который позволяет нам увидеть и понять смысл и закономерность в наблюдаемых последовательностях — </a:t>
            </a:r>
          </a:p>
          <a:p>
            <a:pPr>
              <a:buNone/>
            </a:pPr>
            <a:r>
              <a:rPr lang="ru-RU" dirty="0" smtClean="0"/>
              <a:t>    паттернах событий, </a:t>
            </a:r>
          </a:p>
          <a:p>
            <a:pPr>
              <a:buNone/>
            </a:pPr>
            <a:r>
              <a:rPr lang="ru-RU" dirty="0" smtClean="0"/>
              <a:t>    так что мы можем </a:t>
            </a:r>
          </a:p>
          <a:p>
            <a:pPr>
              <a:buNone/>
            </a:pPr>
            <a:r>
              <a:rPr lang="ru-RU" dirty="0" smtClean="0"/>
              <a:t>    подготовиться к будущему</a:t>
            </a:r>
          </a:p>
          <a:p>
            <a:pPr>
              <a:buNone/>
            </a:pPr>
            <a:r>
              <a:rPr lang="ru-RU" dirty="0" smtClean="0"/>
              <a:t>    и в определенной степени </a:t>
            </a:r>
          </a:p>
          <a:p>
            <a:pPr>
              <a:buNone/>
            </a:pPr>
            <a:r>
              <a:rPr lang="ru-RU" dirty="0" smtClean="0"/>
              <a:t>    повлиять на него. </a:t>
            </a:r>
          </a:p>
          <a:p>
            <a:pPr>
              <a:buNone/>
            </a:pPr>
            <a:r>
              <a:rPr lang="ru-RU" dirty="0" smtClean="0"/>
              <a:t>ВАЖНО!</a:t>
            </a:r>
          </a:p>
          <a:p>
            <a:pPr>
              <a:buNone/>
            </a:pPr>
            <a:r>
              <a:rPr lang="ru-RU" sz="2800" dirty="0" smtClean="0"/>
              <a:t>Любые системы являются частью более  крупных систем и, в свою очередь,  образуются меньшими подсистемами.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176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chert-poberi.ru/wp-content/uploads/proga2018/images/201806/igor2-02061815203920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1199147"/>
            <a:ext cx="3857620" cy="5486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1"/>
            <a:ext cx="8229600" cy="119914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Системное мышление как ядро аналитики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752600"/>
            <a:ext cx="4314828" cy="583331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900" dirty="0" smtClean="0"/>
              <a:t>Система есть сущность, которая в результате взаимодействия её частей может поддерживать своё существование.</a:t>
            </a:r>
          </a:p>
          <a:p>
            <a:pPr algn="just"/>
            <a:r>
              <a:rPr lang="ru-RU" sz="2900" dirty="0" smtClean="0"/>
              <a:t>Системное мышление обращено к целому и его частям, а также к связям между частями. Оно изучает целое, чтобы понять части. Оно противоположно </a:t>
            </a:r>
            <a:r>
              <a:rPr lang="ru-RU" sz="2900" dirty="0" err="1" smtClean="0"/>
              <a:t>редукционизму</a:t>
            </a:r>
            <a:r>
              <a:rPr lang="ru-RU" sz="2900" dirty="0" smtClean="0"/>
              <a:t>, т.е. представлению о целом как о сумме составляющих его частей. Набор не связанных между собой частей не образует системы. Это просто беспорядочное нагромождение.</a:t>
            </a:r>
          </a:p>
          <a:p>
            <a:pPr algn="just"/>
            <a:r>
              <a:rPr lang="ru-RU" sz="2900" dirty="0" smtClean="0"/>
              <a:t>Отличный пример — наше тело.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486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fortuitousnovelties.files.wordpress.com/2013/03/c3a9volutio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dirty="0" smtClean="0"/>
              <a:t>Свойства систем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752" y="3581400"/>
            <a:ext cx="8503920" cy="32766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800" dirty="0" smtClean="0"/>
              <a:t>— это свойства целого. Ни одна из частей ими не обладает. Чем сложнее система, тем более непредсказуемы характеристики системы в целом. </a:t>
            </a:r>
            <a:r>
              <a:rPr lang="ru-RU" dirty="0" smtClean="0"/>
              <a:t>системы функционируют как целое, а это значит, что у них есть свойства, отличающиеся от свойств составляющих их частей. Они известны как </a:t>
            </a:r>
            <a:r>
              <a:rPr lang="ru-RU" dirty="0" smtClean="0">
                <a:solidFill>
                  <a:srgbClr val="FF0000"/>
                </a:solidFill>
              </a:rPr>
              <a:t>эмерджентные</a:t>
            </a:r>
            <a:r>
              <a:rPr lang="ru-RU" dirty="0" smtClean="0"/>
              <a:t>, или возникающие, свойства.</a:t>
            </a:r>
          </a:p>
          <a:p>
            <a:r>
              <a:rPr lang="ru-RU" dirty="0" smtClean="0"/>
              <a:t>Важно видеть и учитывать эти свойства для анализа систем</a:t>
            </a:r>
          </a:p>
          <a:p>
            <a:r>
              <a:rPr lang="ru-RU" dirty="0" smtClean="0"/>
              <a:t>Примерами систем </a:t>
            </a:r>
            <a:r>
              <a:rPr lang="ru-RU" dirty="0" err="1" smtClean="0"/>
              <a:t>являеются</a:t>
            </a:r>
            <a:r>
              <a:rPr lang="ru-RU" dirty="0" smtClean="0"/>
              <a:t>: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Автомобиль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Государственное управление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Человеческий организм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1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bookmate.com/a/4/d/QnYVfV4x/contents/OEBPS/NkhRcpQ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4500570"/>
            <a:ext cx="2571768" cy="18573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Простые и сложные системы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2132" y="2096448"/>
            <a:ext cx="7704667" cy="3332816"/>
          </a:xfrm>
        </p:spPr>
        <p:txBody>
          <a:bodyPr>
            <a:normAutofit/>
          </a:bodyPr>
          <a:lstStyle/>
          <a:p>
            <a:r>
              <a:rPr lang="ru-RU" dirty="0" smtClean="0"/>
              <a:t>Система обеспечивает самосохранение благодаря взаимодействию частей, поэтому отношения между ними и их взаимовлияние намного важнее их числа или величины. Эти взаимосвязи, а значит, и сама система могут быть простыми или сложными.</a:t>
            </a:r>
          </a:p>
          <a:p>
            <a:r>
              <a:rPr lang="ru-RU" dirty="0" smtClean="0"/>
              <a:t>детальная сложность (</a:t>
            </a:r>
            <a:r>
              <a:rPr lang="ru-RU" dirty="0" err="1" smtClean="0"/>
              <a:t>мозайка</a:t>
            </a:r>
            <a:r>
              <a:rPr lang="ru-RU" dirty="0" smtClean="0"/>
              <a:t>) </a:t>
            </a:r>
          </a:p>
          <a:p>
            <a:r>
              <a:rPr lang="ru-RU" dirty="0" smtClean="0"/>
              <a:t>динамическая сложность (шахматы)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843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etwalls.ru/download.php?file=201304/1920x1080/setwalls.ru-105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4800600"/>
            <a:ext cx="4714876" cy="18573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571480"/>
            <a:ext cx="7696200" cy="1000132"/>
          </a:xfrm>
        </p:spPr>
        <p:txBody>
          <a:bodyPr/>
          <a:lstStyle/>
          <a:p>
            <a:pPr algn="ctr"/>
            <a:r>
              <a:rPr lang="ru-RU" dirty="0" smtClean="0"/>
              <a:t>Система, как паутина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600" y="2286000"/>
            <a:ext cx="7696200" cy="2743200"/>
          </a:xfrm>
        </p:spPr>
        <p:txBody>
          <a:bodyPr>
            <a:normAutofit/>
          </a:bodyPr>
          <a:lstStyle/>
          <a:p>
            <a:r>
              <a:rPr lang="ru-RU" dirty="0" smtClean="0"/>
              <a:t>Система действует как мощная эластичная сеть — когда перетягивают какой-нибудь узел на новое место, он остается там лишь до того момента, пока мы действуем на него.</a:t>
            </a:r>
          </a:p>
          <a:p>
            <a:r>
              <a:rPr lang="ru-RU" dirty="0" smtClean="0"/>
              <a:t>Сила сопротивления изменениям обусловлена проявлением других связанных с этой привычкой элементов вашего поведения до тех пор, пока его удерживают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64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3snet.ru/wp-content/uploads/2018/09/feather-stone-bala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6589" y="1500174"/>
            <a:ext cx="7329518" cy="28575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33400"/>
            <a:ext cx="8229600" cy="956522"/>
          </a:xfrm>
        </p:spPr>
        <p:txBody>
          <a:bodyPr/>
          <a:lstStyle/>
          <a:p>
            <a:pPr algn="ctr"/>
            <a:r>
              <a:rPr lang="ru-RU" dirty="0" smtClean="0"/>
              <a:t>Стабильность системы: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00200" y="4357694"/>
            <a:ext cx="7205472" cy="2286016"/>
          </a:xfrm>
        </p:spPr>
        <p:txBody>
          <a:bodyPr>
            <a:normAutofit/>
          </a:bodyPr>
          <a:lstStyle/>
          <a:p>
            <a:r>
              <a:rPr lang="ru-RU" dirty="0" smtClean="0"/>
              <a:t>Поддерживается всей системой.</a:t>
            </a:r>
          </a:p>
          <a:p>
            <a:r>
              <a:rPr lang="ru-RU" dirty="0" smtClean="0"/>
              <a:t>Является целью системы.</a:t>
            </a:r>
          </a:p>
          <a:p>
            <a:r>
              <a:rPr lang="ru-RU" dirty="0" smtClean="0"/>
              <a:t>Зависит от количества связей в системе.</a:t>
            </a:r>
          </a:p>
          <a:p>
            <a:r>
              <a:rPr lang="ru-RU" dirty="0" smtClean="0"/>
              <a:t>Зависит от самого слабого звена.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864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Петли обратной связи — сущность систем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1428736"/>
            <a:ext cx="7591396" cy="264320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Системное мышление идет не линейно, по прямой, оно происходит циклами, петлями, контурами. Все части системы связаны прямо или опосредованно, а потому изменение в одной части порождает волны изменений, которые доходят до всех остальных частей. Значит, они тоже изменятся, а волны от этого процесса в конце концов достигнут той части, в которой началось изменение, и ей придется реагировать на это новое воздействие.</a:t>
            </a:r>
            <a:endParaRPr lang="ru-RU" dirty="0"/>
          </a:p>
        </p:txBody>
      </p:sp>
      <p:pic>
        <p:nvPicPr>
          <p:cNvPr id="4" name="Рисунок 3" descr="https://bookmate.com/a/4/d/QnYVfV4x/contents/OEBPS/qV1iVFB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05" y="4222839"/>
            <a:ext cx="3505200" cy="2273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bookmate.com/a/4/d/QnYVfV4x/contents/OEBPS/zXQxPkt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258934"/>
            <a:ext cx="3505200" cy="22739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307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dirty="0" smtClean="0"/>
              <a:t>Виды связей в системе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071546"/>
            <a:ext cx="8229600" cy="323474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Наличие обратных связей </a:t>
            </a:r>
            <a:r>
              <a:rPr lang="ru-RU" dirty="0" smtClean="0"/>
              <a:t>— неотъемлемая характеристика систем: нет обратных связей, нет и систем. Существует два основных типа обратной связи: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Усиливающая обратная связь </a:t>
            </a:r>
            <a:r>
              <a:rPr lang="ru-RU" dirty="0" smtClean="0"/>
              <a:t>— когда изменение состояния системы служит сигналом к усилению первоначального изменения. Иными словами, система обеспечивает большее изменение в том же направлении.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Уравновешивающая (</a:t>
            </a:r>
            <a:r>
              <a:rPr lang="ru-RU" dirty="0" smtClean="0"/>
              <a:t>балансирующая) обратная связь — когда изменение состояния системы служит сигналом к началу движения в противоположном направлении, чтобы восстановить утраченное равновесие.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Упреждающая обратная связь- </a:t>
            </a:r>
            <a:r>
              <a:rPr lang="ru-RU" dirty="0" smtClean="0"/>
              <a:t>Упреждение — это интересный и несколько иной вариант обратной связи. Здесь все дело в нашей способности предвосхищать будущее. Предвидение еще не произошедшего события становится причиной того, что в противном случае не произошло бы. Таким образом, будущее влияет на настоящее</a:t>
            </a:r>
            <a:endParaRPr lang="ru-RU" dirty="0"/>
          </a:p>
        </p:txBody>
      </p:sp>
      <p:pic>
        <p:nvPicPr>
          <p:cNvPr id="4" name="Рисунок 3" descr="https://bookmate.com/a/4/d/QnYVfV4x/contents/OEBPS/LXhaZcwZ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2299"/>
            <a:ext cx="3357554" cy="2571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cdn.pixabay.com/photo/2014/04/05/12/19/scales-316888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286257"/>
            <a:ext cx="2643174" cy="2571743"/>
          </a:xfrm>
          <a:prstGeom prst="rect">
            <a:avLst/>
          </a:prstGeom>
          <a:noFill/>
        </p:spPr>
      </p:pic>
      <p:pic>
        <p:nvPicPr>
          <p:cNvPr id="7" name="Рисунок 6" descr="https://bookmate.com/a/4/d/QnYVfV4x/contents/OEBPS/vp9aw574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4286256"/>
            <a:ext cx="3286116" cy="2571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763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857250"/>
            <a:ext cx="3200400" cy="5497513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Разделение целого на части — это анализ. С помощью анализа мы приобретаем знания. Соединение частей в целое — это синтез. С помощью синтеза мы приобретаем понимание.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767263" y="857250"/>
            <a:ext cx="4376737" cy="2571750"/>
          </a:xfrm>
        </p:spPr>
        <p:txBody>
          <a:bodyPr>
            <a:normAutofit fontScale="70000" lnSpcReduction="20000"/>
          </a:bodyPr>
          <a:lstStyle/>
          <a:p>
            <a:r>
              <a:rPr lang="ru-RU" sz="6400" dirty="0" smtClean="0">
                <a:solidFill>
                  <a:srgbClr val="FF0000"/>
                </a:solidFill>
              </a:rPr>
              <a:t>НО! </a:t>
            </a:r>
            <a:r>
              <a:rPr lang="ru-RU" sz="4000" dirty="0" smtClean="0"/>
              <a:t>Когда вы разнимаете систему на части и анализируете ее, она теряет свои свойства. Чтобы понять системы, нужно наблюдать за ними в действии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20482" name="Picture 2" descr="http://pochtabankmas.ru/wp-content/uploads/2018/06/osnovnye-metody-finansovogo-analiza-opisanie-osobennosti-i-trebovaniya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643314"/>
            <a:ext cx="4214810" cy="2928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7925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14446"/>
          </a:xfrm>
        </p:spPr>
        <p:txBody>
          <a:bodyPr/>
          <a:lstStyle/>
          <a:p>
            <a:r>
              <a:rPr lang="ru-RU" dirty="0" smtClean="0"/>
              <a:t>Работая с системами: </a:t>
            </a:r>
            <a:r>
              <a:rPr lang="en-US" b="1" i="1" dirty="0" smtClean="0">
                <a:solidFill>
                  <a:srgbClr val="FF0000"/>
                </a:solidFill>
              </a:rPr>
              <a:t>NB!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82133" y="1905000"/>
            <a:ext cx="7704667" cy="4094816"/>
          </a:xfrm>
        </p:spPr>
        <p:txBody>
          <a:bodyPr>
            <a:normAutofit fontScale="77500" lnSpcReduction="20000"/>
          </a:bodyPr>
          <a:lstStyle/>
          <a:p>
            <a:r>
              <a:rPr lang="ru-RU" sz="3200" dirty="0" smtClean="0"/>
              <a:t>Каждая часть системы может влиять на систему в целом.</a:t>
            </a:r>
          </a:p>
          <a:p>
            <a:r>
              <a:rPr lang="ru-RU" sz="3200" dirty="0" smtClean="0"/>
              <a:t>При изменении одного элемента системы всегда возникают побочные эффекты.</a:t>
            </a:r>
          </a:p>
          <a:p>
            <a:r>
              <a:rPr lang="ru-RU" sz="3200" dirty="0" smtClean="0"/>
              <a:t>Системы противятся изменениям, потому что их части взаимосвязаны. Но их изменения могут быть внезапными, очень быстрыми и эффективными. Если понять систему, то можно найти ее уязвимые места. Небольшое воздействие на них может стать причиной значительных изменений. Это — принцип рычага.</a:t>
            </a:r>
          </a:p>
          <a:p>
            <a:r>
              <a:rPr lang="ru-RU" sz="3200" dirty="0" smtClean="0"/>
              <a:t>Для определения эффективности наших действий необходимо время.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940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dmin\Desktop\Рисунок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rot="10800000" flipV="1">
            <a:off x="2571736" y="1500174"/>
            <a:ext cx="3357586" cy="32147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143504" y="785794"/>
            <a:ext cx="785818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6200000" flipH="1">
            <a:off x="4643438" y="2857496"/>
            <a:ext cx="3286148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643438" y="785794"/>
            <a:ext cx="2286016" cy="1857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3536149" y="1678769"/>
            <a:ext cx="4000528" cy="22145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2285984" y="2786058"/>
            <a:ext cx="5214974" cy="12144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1214414" y="3143248"/>
            <a:ext cx="5286412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>
            <a:off x="1250133" y="1893083"/>
            <a:ext cx="4000528" cy="16430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0800000" flipV="1">
            <a:off x="2214546" y="785794"/>
            <a:ext cx="2000264" cy="1785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6200000" flipH="1">
            <a:off x="6000760" y="1643050"/>
            <a:ext cx="1143008" cy="85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3714744" y="3429000"/>
            <a:ext cx="4572032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2678893" y="2607463"/>
            <a:ext cx="4572032" cy="23574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2285984" y="1285860"/>
            <a:ext cx="3643338" cy="16430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4393405" y="3536157"/>
            <a:ext cx="3143272" cy="19288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3857620" y="3000372"/>
            <a:ext cx="3357586" cy="27860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V="1">
            <a:off x="3214678" y="1500174"/>
            <a:ext cx="3357586" cy="33575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>
            <a:off x="2214546" y="3286124"/>
            <a:ext cx="4357718" cy="1714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16200000" flipV="1">
            <a:off x="1821637" y="2750339"/>
            <a:ext cx="4572032" cy="20717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>
            <a:off x="2143108" y="3357562"/>
            <a:ext cx="2786082" cy="2714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16200000" flipH="1">
            <a:off x="2428860" y="5572140"/>
            <a:ext cx="642942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4214810" y="614364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V="1">
            <a:off x="3929058" y="5286388"/>
            <a:ext cx="2643206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16200000" flipV="1">
            <a:off x="1250133" y="3964785"/>
            <a:ext cx="3071834" cy="1143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3150983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Совет директоров</Template>
  <TotalTime>1027</TotalTime>
  <Words>891</Words>
  <Application>Microsoft Office PowerPoint</Application>
  <PresentationFormat>Экран (4:3)</PresentationFormat>
  <Paragraphs>62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Gill Sans MT</vt:lpstr>
      <vt:lpstr>Wingdings</vt:lpstr>
      <vt:lpstr>Wingdings 2</vt:lpstr>
      <vt:lpstr>HDOfficeLightV0</vt:lpstr>
      <vt:lpstr>Тема Office</vt:lpstr>
      <vt:lpstr>УКРЕПЛЕНИЕ ПОТЕНЦИАЛА И УСТОЙЧИВОСТИ ОСГО ПИЛОТНЫХ ГОСУДАРСТВЕННЫХ ОРГАНОВ</vt:lpstr>
      <vt:lpstr>Презентация PowerPoint</vt:lpstr>
      <vt:lpstr>Презентация PowerPoint</vt:lpstr>
      <vt:lpstr>В аналитике ключевую роль играет принцип системности, который является общенаучным, философским принципом. Категория «система» является общенаучной, философской в силу действия ряда причин:</vt:lpstr>
      <vt:lpstr>Системное мышление</vt:lpstr>
      <vt:lpstr>Системное мышление как ядро аналитики</vt:lpstr>
      <vt:lpstr>Свойства систем</vt:lpstr>
      <vt:lpstr>Простые и сложные системы</vt:lpstr>
      <vt:lpstr>Система, как паутина</vt:lpstr>
      <vt:lpstr>Стабильность системы:</vt:lpstr>
      <vt:lpstr>Петли обратной связи — сущность систем</vt:lpstr>
      <vt:lpstr>Виды связей в системе</vt:lpstr>
      <vt:lpstr>Презентация PowerPoint</vt:lpstr>
      <vt:lpstr>Работая с системами: NB!</vt:lpstr>
      <vt:lpstr>Презентация PowerPoint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66</cp:revision>
  <dcterms:created xsi:type="dcterms:W3CDTF">2016-05-03T20:02:08Z</dcterms:created>
  <dcterms:modified xsi:type="dcterms:W3CDTF">2019-11-27T09:03:31Z</dcterms:modified>
</cp:coreProperties>
</file>